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85A8-FF23-4A4C-B679-EC7CEAC163B6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4E7B-E37F-4FEE-B6EC-4BA394ED62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85A8-FF23-4A4C-B679-EC7CEAC163B6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4E7B-E37F-4FEE-B6EC-4BA394ED62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85A8-FF23-4A4C-B679-EC7CEAC163B6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4E7B-E37F-4FEE-B6EC-4BA394ED62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85A8-FF23-4A4C-B679-EC7CEAC163B6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4E7B-E37F-4FEE-B6EC-4BA394ED62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85A8-FF23-4A4C-B679-EC7CEAC163B6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4E7B-E37F-4FEE-B6EC-4BA394ED62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85A8-FF23-4A4C-B679-EC7CEAC163B6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4E7B-E37F-4FEE-B6EC-4BA394ED62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85A8-FF23-4A4C-B679-EC7CEAC163B6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4E7B-E37F-4FEE-B6EC-4BA394ED62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85A8-FF23-4A4C-B679-EC7CEAC163B6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4E7B-E37F-4FEE-B6EC-4BA394ED62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85A8-FF23-4A4C-B679-EC7CEAC163B6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4E7B-E37F-4FEE-B6EC-4BA394ED62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85A8-FF23-4A4C-B679-EC7CEAC163B6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E4E7B-E37F-4FEE-B6EC-4BA394ED62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85A8-FF23-4A4C-B679-EC7CEAC163B6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1E4E7B-E37F-4FEE-B6EC-4BA394ED62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C985A8-FF23-4A4C-B679-EC7CEAC163B6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1E4E7B-E37F-4FEE-B6EC-4BA394ED62F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700" b="1" dirty="0" smtClean="0">
                <a:solidFill>
                  <a:srgbClr val="C00000"/>
                </a:solidFill>
              </a:rPr>
              <a:t>SAMKHYA PHILOSOPHY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bn-IN" sz="5300" b="1" dirty="0" smtClean="0">
                <a:solidFill>
                  <a:schemeClr val="tx1"/>
                </a:solidFill>
              </a:rPr>
              <a:t>সাংখ্য দর্শন</a:t>
            </a:r>
            <a:endParaRPr lang="en-US" sz="53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Shorts question answer</a:t>
            </a:r>
          </a:p>
          <a:p>
            <a:r>
              <a:rPr lang="bn-IN" b="1" dirty="0" smtClean="0">
                <a:solidFill>
                  <a:schemeClr val="accent5"/>
                </a:solidFill>
              </a:rPr>
              <a:t>সংক্ষিপ্ত প্রশ্ন-উত্তর </a:t>
            </a:r>
            <a:endParaRPr lang="en-US" b="1" dirty="0">
              <a:solidFill>
                <a:schemeClr val="accent5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b="1" dirty="0" smtClean="0">
                <a:solidFill>
                  <a:srgbClr val="C00000"/>
                </a:solidFill>
              </a:rPr>
              <a:t>৯। সৎকার্যবাদের দুটি রূপ কী কী?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239000" cy="4525963"/>
          </a:xfrm>
        </p:spPr>
        <p:txBody>
          <a:bodyPr>
            <a:normAutofit/>
          </a:bodyPr>
          <a:lstStyle/>
          <a:p>
            <a:pPr algn="just"/>
            <a:endParaRPr lang="bn-IN" sz="3600" b="1" dirty="0" smtClean="0"/>
          </a:p>
          <a:p>
            <a:pPr algn="just"/>
            <a:r>
              <a:rPr lang="bn-IN" sz="3600" b="1" dirty="0" smtClean="0"/>
              <a:t>সৎকার্যবাদের দুটি রূপ, যা হোল- </a:t>
            </a:r>
            <a:r>
              <a:rPr lang="bn-IN" sz="3600" b="1" dirty="0" smtClean="0">
                <a:solidFill>
                  <a:srgbClr val="C00000"/>
                </a:solidFill>
              </a:rPr>
              <a:t>পরিণামবাদ ও বিবর্তবাদ। </a:t>
            </a:r>
            <a:r>
              <a:rPr lang="bn-IN" sz="3600" b="1" dirty="0" smtClean="0"/>
              <a:t>সংখ্যদার্শনিকেরা পরিণামবাদ ও অদ্বৈতবেদান্তী বিবর্তবাদের সমর্থক। 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b="1" dirty="0" smtClean="0">
                <a:solidFill>
                  <a:srgbClr val="C00000"/>
                </a:solidFill>
              </a:rPr>
              <a:t>১০। পরিণামবাদ কাকে বলে?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7696200" cy="4144963"/>
          </a:xfrm>
        </p:spPr>
        <p:txBody>
          <a:bodyPr>
            <a:noAutofit/>
          </a:bodyPr>
          <a:lstStyle/>
          <a:p>
            <a:pPr algn="just"/>
            <a:r>
              <a:rPr lang="bn-IN" sz="3600" b="1" dirty="0" smtClean="0"/>
              <a:t>সংখ্যদার্শনিকেরা পরিণামবাদের সমর্থক।  পরিণামবাদ অনুসারে কার্য কারণের </a:t>
            </a:r>
            <a:r>
              <a:rPr lang="bn-IN" sz="3600" b="1" dirty="0" smtClean="0">
                <a:solidFill>
                  <a:srgbClr val="C00000"/>
                </a:solidFill>
              </a:rPr>
              <a:t>যথার্থ রূপান্তর</a:t>
            </a:r>
            <a:r>
              <a:rPr lang="bn-IN" sz="3600" b="1" dirty="0" smtClean="0"/>
              <a:t>। </a:t>
            </a:r>
            <a:r>
              <a:rPr lang="bn-IN" sz="3600" b="1" dirty="0" smtClean="0">
                <a:solidFill>
                  <a:srgbClr val="C00000"/>
                </a:solidFill>
              </a:rPr>
              <a:t>কারণ প্রকৃতই কার্যে রূপান্তরিত হয়</a:t>
            </a:r>
            <a:r>
              <a:rPr lang="bn-IN" sz="3600" b="1" dirty="0" smtClean="0"/>
              <a:t>। যেমন- দুধ প্রকৃতই দই-এ রূপান্তরিত হয়, তাই দই দুধের পরিণাম। একইভাবে </a:t>
            </a:r>
            <a:r>
              <a:rPr lang="bn-IN" sz="3600" b="1" dirty="0" smtClean="0">
                <a:solidFill>
                  <a:srgbClr val="C00000"/>
                </a:solidFill>
              </a:rPr>
              <a:t>প্রকৃতি জগতে পরিনত হয়</a:t>
            </a:r>
            <a:r>
              <a:rPr lang="bn-IN" sz="3600" b="1" dirty="0" smtClean="0"/>
              <a:t>। তাই সাংখ্য মতে জগৎ প্রকৃতির পরিণাম।  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/>
          <a:lstStyle/>
          <a:p>
            <a:r>
              <a:rPr lang="bn-IN" b="1" dirty="0" smtClean="0">
                <a:solidFill>
                  <a:srgbClr val="C00000"/>
                </a:solidFill>
              </a:rPr>
              <a:t>১১। বিবর্তবাদ কাকে বলে?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3600"/>
            <a:ext cx="7848600" cy="3992563"/>
          </a:xfrm>
        </p:spPr>
        <p:txBody>
          <a:bodyPr>
            <a:normAutofit/>
          </a:bodyPr>
          <a:lstStyle/>
          <a:p>
            <a:pPr algn="just"/>
            <a:r>
              <a:rPr lang="bn-IN" sz="3600" b="1" dirty="0" smtClean="0"/>
              <a:t>অদ্বৈতবেদান্তী দার্শনিকগন  বিবর্তবাদের সমর্থক। বিবর্তবাদ অনুসারে </a:t>
            </a:r>
            <a:r>
              <a:rPr lang="bn-IN" sz="3600" b="1" dirty="0" smtClean="0">
                <a:solidFill>
                  <a:srgbClr val="C00000"/>
                </a:solidFill>
              </a:rPr>
              <a:t>কারণ প্রকৃতই কার্যে পরিণত হয় না</a:t>
            </a:r>
            <a:r>
              <a:rPr lang="bn-IN" sz="3600" b="1" dirty="0" smtClean="0"/>
              <a:t>। কার্য কারণের আপাত রূপান্তর। যেমন, রজ্জু-সর্প ভ্রম স্থলে রজ্জু প্রকৃতই সর্পে পরিনত হয় না, সর্পরূপে প্রতিভাত হয় মাত্র। 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9512"/>
          </a:xfrm>
        </p:spPr>
        <p:txBody>
          <a:bodyPr>
            <a:normAutofit fontScale="90000"/>
          </a:bodyPr>
          <a:lstStyle/>
          <a:p>
            <a:r>
              <a:rPr lang="bn-IN" b="1" dirty="0" smtClean="0">
                <a:solidFill>
                  <a:srgbClr val="C00000"/>
                </a:solidFill>
              </a:rPr>
              <a:t>১২।সাংখ্য দর্শণে দুঃখ ক’প্রকার ও কী কী?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362200"/>
            <a:ext cx="7696200" cy="3763963"/>
          </a:xfrm>
        </p:spPr>
        <p:txBody>
          <a:bodyPr>
            <a:normAutofit/>
          </a:bodyPr>
          <a:lstStyle/>
          <a:p>
            <a:r>
              <a:rPr lang="bn-IN" sz="3600" b="1" dirty="0" smtClean="0"/>
              <a:t>সাংখ্য দর্শণে দুঃখ </a:t>
            </a:r>
            <a:r>
              <a:rPr lang="bn-IN" sz="3600" b="1" dirty="0" smtClean="0">
                <a:solidFill>
                  <a:srgbClr val="FF0000"/>
                </a:solidFill>
              </a:rPr>
              <a:t>তিন প্রকার</a:t>
            </a:r>
            <a:r>
              <a:rPr lang="bn-IN" sz="3600" b="1" dirty="0" smtClean="0"/>
              <a:t>, সেগুলি হল- </a:t>
            </a:r>
            <a:r>
              <a:rPr lang="bn-IN" sz="3600" b="1" dirty="0" smtClean="0">
                <a:solidFill>
                  <a:srgbClr val="FF0000"/>
                </a:solidFill>
              </a:rPr>
              <a:t>আধ্যাত্মিক</a:t>
            </a:r>
            <a:r>
              <a:rPr lang="bn-IN" sz="3600" b="1" dirty="0" smtClean="0"/>
              <a:t> (শারীরিক ও মানসিক), </a:t>
            </a:r>
            <a:r>
              <a:rPr lang="bn-IN" sz="3600" b="1" dirty="0" smtClean="0">
                <a:solidFill>
                  <a:srgbClr val="FF0000"/>
                </a:solidFill>
              </a:rPr>
              <a:t>আধিভৌতিক</a:t>
            </a:r>
            <a:r>
              <a:rPr lang="bn-IN" sz="3600" b="1" dirty="0" smtClean="0"/>
              <a:t> (বাহ্যকারণের দ্বারা নিষ্পন্ন দুঃখ), এবং </a:t>
            </a:r>
            <a:r>
              <a:rPr lang="bn-IN" sz="3600" b="1" dirty="0" smtClean="0">
                <a:solidFill>
                  <a:srgbClr val="FF0000"/>
                </a:solidFill>
              </a:rPr>
              <a:t>আধিদৈবিক </a:t>
            </a:r>
            <a:r>
              <a:rPr lang="bn-IN" sz="3600" b="1" dirty="0" smtClean="0"/>
              <a:t>(অপ্সরা, যক্ষ, রাক্ষস প্রভৃতি কারণের দ্বারা নিষ্পন্ন দুঃখ) । 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	THANK YOU</a:t>
            </a:r>
            <a:endParaRPr lang="en-US" sz="6000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b="1" dirty="0" smtClean="0">
                <a:solidFill>
                  <a:srgbClr val="C00000"/>
                </a:solidFill>
              </a:rPr>
              <a:t>১।সাংখ্য শব্দের অর্থ কী?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924800" cy="4495800"/>
          </a:xfrm>
        </p:spPr>
        <p:txBody>
          <a:bodyPr>
            <a:noAutofit/>
          </a:bodyPr>
          <a:lstStyle/>
          <a:p>
            <a:pPr algn="just"/>
            <a:r>
              <a:rPr lang="bn-IN" sz="3600" b="1" dirty="0" smtClean="0"/>
              <a:t>অনেকের মতে </a:t>
            </a:r>
            <a:r>
              <a:rPr lang="bn-IN" sz="3600" b="1" dirty="0" smtClean="0">
                <a:solidFill>
                  <a:srgbClr val="C00000"/>
                </a:solidFill>
              </a:rPr>
              <a:t>‘সাংখ্য’ </a:t>
            </a:r>
            <a:r>
              <a:rPr lang="bn-IN" sz="3600" b="1" dirty="0" smtClean="0"/>
              <a:t>নাম </a:t>
            </a:r>
            <a:r>
              <a:rPr lang="bn-IN" sz="3600" b="1" dirty="0" smtClean="0">
                <a:solidFill>
                  <a:srgbClr val="C00000"/>
                </a:solidFill>
              </a:rPr>
              <a:t>‘সংখ্যা’ </a:t>
            </a:r>
            <a:r>
              <a:rPr lang="bn-IN" sz="3600" b="1" dirty="0" smtClean="0"/>
              <a:t>শব্দ থেকে এসেছে। কেননা তত্ত্বের সংখ্যা নিরূপণ করে  তত্ত্বের যথার্থ জ্ঞান লাভ করা এই দর্শনের লক্ষ্য।</a:t>
            </a:r>
          </a:p>
          <a:p>
            <a:pPr algn="just"/>
            <a:r>
              <a:rPr lang="bn-IN" sz="3600" b="1" dirty="0" smtClean="0"/>
              <a:t>অন্যমতে, </a:t>
            </a:r>
            <a:r>
              <a:rPr lang="bn-IN" sz="3600" b="1" dirty="0" smtClean="0">
                <a:solidFill>
                  <a:srgbClr val="C00000"/>
                </a:solidFill>
              </a:rPr>
              <a:t>‘সাংখ্য’ </a:t>
            </a:r>
            <a:r>
              <a:rPr lang="bn-IN" sz="3600" b="1" dirty="0" smtClean="0"/>
              <a:t>শব্দের অর্থ </a:t>
            </a:r>
            <a:r>
              <a:rPr lang="bn-IN" sz="3600" b="1" dirty="0" smtClean="0">
                <a:solidFill>
                  <a:srgbClr val="C00000"/>
                </a:solidFill>
              </a:rPr>
              <a:t>সম্যক জ্ঞান </a:t>
            </a:r>
            <a:r>
              <a:rPr lang="bn-IN" sz="3600" b="1" dirty="0" smtClean="0"/>
              <a:t>এবং সাংখ্য দর্শনে তত্ত্বের সম্যক জ্ঞান লাভ করা যায়।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b="1" dirty="0" smtClean="0">
                <a:solidFill>
                  <a:srgbClr val="C00000"/>
                </a:solidFill>
              </a:rPr>
              <a:t>২।সাংখ্য দর্শনের প্রতিষ্ঠাতা কে?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25963"/>
          </a:xfrm>
        </p:spPr>
        <p:txBody>
          <a:bodyPr>
            <a:normAutofit/>
          </a:bodyPr>
          <a:lstStyle/>
          <a:p>
            <a:pPr algn="just"/>
            <a:endParaRPr lang="bn-IN" sz="3600" b="1" dirty="0" smtClean="0"/>
          </a:p>
          <a:p>
            <a:pPr algn="just"/>
            <a:r>
              <a:rPr lang="bn-IN" sz="3600" b="1" dirty="0" smtClean="0"/>
              <a:t>সাংখ্য দর্শনের প্রতিষ্ঠাতা হলেন </a:t>
            </a:r>
            <a:r>
              <a:rPr lang="bn-IN" sz="3600" b="1" dirty="0" smtClean="0">
                <a:solidFill>
                  <a:srgbClr val="C00000"/>
                </a:solidFill>
              </a:rPr>
              <a:t>কপিলমুনি</a:t>
            </a:r>
            <a:r>
              <a:rPr lang="bn-IN" sz="3600" b="1" dirty="0" smtClean="0"/>
              <a:t>। সাংখ্য দর্শনের প্রথম গ্রন্থ কপিলমুনির </a:t>
            </a:r>
            <a:r>
              <a:rPr lang="bn-IN" sz="3600" b="1" dirty="0" smtClean="0">
                <a:solidFill>
                  <a:srgbClr val="FF0000"/>
                </a:solidFill>
              </a:rPr>
              <a:t>সাংখ্যসূত্র</a:t>
            </a:r>
            <a:r>
              <a:rPr lang="bn-IN" sz="3600" b="1" dirty="0" smtClean="0"/>
              <a:t>। 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86712"/>
          </a:xfrm>
        </p:spPr>
        <p:txBody>
          <a:bodyPr>
            <a:normAutofit/>
          </a:bodyPr>
          <a:lstStyle/>
          <a:p>
            <a:r>
              <a:rPr lang="bn-IN" b="1" dirty="0" smtClean="0">
                <a:solidFill>
                  <a:srgbClr val="C00000"/>
                </a:solidFill>
              </a:rPr>
              <a:t>৩।সাংখ্য দর্শনে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bn-IN" b="1" dirty="0" smtClean="0">
                <a:solidFill>
                  <a:srgbClr val="C00000"/>
                </a:solidFill>
              </a:rPr>
              <a:t>ক’টি প্রমান স্বীকার করা হয় ও কী কী?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0"/>
            <a:ext cx="7543800" cy="3840163"/>
          </a:xfrm>
        </p:spPr>
        <p:txBody>
          <a:bodyPr/>
          <a:lstStyle/>
          <a:p>
            <a:endParaRPr lang="bn-IN" b="1" dirty="0" smtClean="0"/>
          </a:p>
          <a:p>
            <a:endParaRPr lang="bn-IN" b="1" dirty="0" smtClean="0"/>
          </a:p>
          <a:p>
            <a:r>
              <a:rPr lang="bn-IN" sz="3600" b="1" dirty="0" smtClean="0"/>
              <a:t>সাংখ্য দর্শনে</a:t>
            </a:r>
            <a:r>
              <a:rPr lang="en-US" sz="3600" b="1" dirty="0" smtClean="0"/>
              <a:t> </a:t>
            </a:r>
            <a:r>
              <a:rPr lang="bn-IN" sz="3600" b="1" dirty="0" smtClean="0">
                <a:solidFill>
                  <a:srgbClr val="C00000"/>
                </a:solidFill>
              </a:rPr>
              <a:t>৩টি</a:t>
            </a:r>
            <a:r>
              <a:rPr lang="bn-IN" sz="3600" b="1" dirty="0" smtClean="0"/>
              <a:t> প্রমান স্বীকার করা হয়, যা হল- </a:t>
            </a:r>
            <a:r>
              <a:rPr lang="bn-IN" sz="3600" b="1" dirty="0" smtClean="0">
                <a:solidFill>
                  <a:srgbClr val="C00000"/>
                </a:solidFill>
              </a:rPr>
              <a:t>প্রত্যক্ষ, অনুমান ও শব্দ</a:t>
            </a:r>
            <a:r>
              <a:rPr lang="bn-IN" sz="3600" b="1" dirty="0" smtClean="0"/>
              <a:t>। 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b="1" dirty="0" smtClean="0">
                <a:solidFill>
                  <a:srgbClr val="C00000"/>
                </a:solidFill>
              </a:rPr>
              <a:t>৪।সাংখ্য দর্শণে ক’টি তত্ত্ব স্বীকার করা হয় ও কী কী?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endParaRPr lang="bn-IN" b="1" dirty="0" smtClean="0"/>
          </a:p>
          <a:p>
            <a:r>
              <a:rPr lang="bn-IN" sz="4000" b="1" dirty="0" smtClean="0"/>
              <a:t>সাংখ্য দর্শণে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C00000"/>
                </a:solidFill>
              </a:rPr>
              <a:t>25</a:t>
            </a:r>
            <a:r>
              <a:rPr lang="en-US" sz="4000" b="1" dirty="0" smtClean="0"/>
              <a:t> </a:t>
            </a:r>
            <a:r>
              <a:rPr lang="bn-IN" sz="4000" b="1" dirty="0" smtClean="0"/>
              <a:t>টি তত্ত্ব স্বীকার করা হয়। সেগুলি হল – </a:t>
            </a:r>
            <a:r>
              <a:rPr lang="bn-IN" sz="4000" b="1" dirty="0" smtClean="0">
                <a:solidFill>
                  <a:srgbClr val="C00000"/>
                </a:solidFill>
              </a:rPr>
              <a:t>পুরুষ, প্রকৃতি, মহৎ বা বুদ্ধি, অহংকার, একাদশ ইন্দ্রিয়, পঞ্চত্নমাত্র, ও পঞ্চমহাভুত। </a:t>
            </a:r>
            <a:endParaRPr lang="en-US" sz="4000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bn-IN" b="1" dirty="0" smtClean="0">
                <a:solidFill>
                  <a:srgbClr val="C00000"/>
                </a:solidFill>
              </a:rPr>
              <a:t>৫</a:t>
            </a:r>
            <a:r>
              <a:rPr lang="bn-IN" b="1" dirty="0" smtClean="0">
                <a:solidFill>
                  <a:srgbClr val="C00000"/>
                </a:solidFill>
              </a:rPr>
              <a:t>।সাংখ্য দর্শনকে দ্বৈতবাদী বলা হয় কেন?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0"/>
            <a:ext cx="6172200" cy="4525963"/>
          </a:xfrm>
        </p:spPr>
        <p:txBody>
          <a:bodyPr>
            <a:normAutofit/>
          </a:bodyPr>
          <a:lstStyle/>
          <a:p>
            <a:endParaRPr lang="bn-IN" sz="3600" b="1" dirty="0" smtClean="0"/>
          </a:p>
          <a:p>
            <a:r>
              <a:rPr lang="bn-IN" sz="3600" b="1" dirty="0" smtClean="0"/>
              <a:t>সাংখ্য দর্শনে</a:t>
            </a:r>
            <a:r>
              <a:rPr lang="en-US" sz="3600" b="1" dirty="0" smtClean="0"/>
              <a:t> 25 </a:t>
            </a:r>
            <a:r>
              <a:rPr lang="bn-IN" sz="3600" b="1" dirty="0" smtClean="0"/>
              <a:t>টি তত্ত্ব স্বীকার করা হলেও এই দর্শণের মূল তত্ত্ব হল দুটি, যা হল – </a:t>
            </a:r>
            <a:r>
              <a:rPr lang="bn-IN" sz="3600" b="1" dirty="0" smtClean="0">
                <a:solidFill>
                  <a:srgbClr val="C00000"/>
                </a:solidFill>
              </a:rPr>
              <a:t>পুরুষ ও প্রকৃতি</a:t>
            </a:r>
            <a:r>
              <a:rPr lang="bn-IN" sz="3600" b="1" dirty="0" smtClean="0"/>
              <a:t>। এই দুটি তত্ত্ব মূল হিসাবে স্বীকার করায় এই দর্শনকে দ্বৈতবাদী বলা হয়।  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39112"/>
          </a:xfrm>
        </p:spPr>
        <p:txBody>
          <a:bodyPr>
            <a:normAutofit fontScale="90000"/>
          </a:bodyPr>
          <a:lstStyle/>
          <a:p>
            <a:r>
              <a:rPr lang="bn-IN" b="1" dirty="0" smtClean="0">
                <a:solidFill>
                  <a:srgbClr val="C00000"/>
                </a:solidFill>
              </a:rPr>
              <a:t>৬।এমন দুটি আস্তিক দর্শনের নাম লেখ যারা ঈশ্বরের অস্তিত্ব আস্বীকার করে?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590800"/>
            <a:ext cx="6934200" cy="3535363"/>
          </a:xfrm>
        </p:spPr>
        <p:txBody>
          <a:bodyPr>
            <a:normAutofit/>
          </a:bodyPr>
          <a:lstStyle/>
          <a:p>
            <a:endParaRPr lang="bn-IN" sz="3600" b="1" dirty="0" smtClean="0">
              <a:solidFill>
                <a:srgbClr val="C00000"/>
              </a:solidFill>
            </a:endParaRPr>
          </a:p>
          <a:p>
            <a:r>
              <a:rPr lang="bn-IN" sz="3600" b="1" dirty="0" smtClean="0">
                <a:solidFill>
                  <a:srgbClr val="C00000"/>
                </a:solidFill>
              </a:rPr>
              <a:t>সাংখ্য দর্শন ও মীমাংসা </a:t>
            </a:r>
            <a:r>
              <a:rPr lang="bn-IN" sz="3600" b="1" dirty="0" smtClean="0"/>
              <a:t>দর্শন আস্তিক হওয়া সত্ত্বেও ঈশ্বরের অস্তিত্ব আস্বীকার করে। 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r>
              <a:rPr lang="bn-IN" b="1" dirty="0" smtClean="0">
                <a:solidFill>
                  <a:srgbClr val="C00000"/>
                </a:solidFill>
              </a:rPr>
              <a:t>৭।সৎকার্যবাদ কাকে বলে?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>
            <a:normAutofit/>
          </a:bodyPr>
          <a:lstStyle/>
          <a:p>
            <a:pPr algn="just"/>
            <a:r>
              <a:rPr lang="bn-IN" sz="3600" b="1" dirty="0" smtClean="0"/>
              <a:t>সাংখ্য দর্শনে স্বীকৃত কার্য-কারণ মতবাদ সৎকার্যবাদ নামে পরিচিত। এর মূল কথা হল- </a:t>
            </a:r>
            <a:r>
              <a:rPr lang="bn-IN" sz="3600" b="1" dirty="0" smtClean="0">
                <a:solidFill>
                  <a:srgbClr val="C00000"/>
                </a:solidFill>
              </a:rPr>
              <a:t>উৎপত্তির পূর্বে কার্য নিজের উপাদান করণে সৎ বা বর্তমান। </a:t>
            </a:r>
            <a:r>
              <a:rPr lang="bn-IN" sz="3600" b="1" dirty="0" smtClean="0"/>
              <a:t>উৎপত্তির পূর্বে তেল রূপ কার্য তার উপাদান করণ সর্ষেতে সৎ বা বর্তমান থাকে। 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3312"/>
          </a:xfrm>
        </p:spPr>
        <p:txBody>
          <a:bodyPr>
            <a:normAutofit fontScale="90000"/>
          </a:bodyPr>
          <a:lstStyle/>
          <a:p>
            <a:r>
              <a:rPr lang="bn-IN" b="1" dirty="0" smtClean="0">
                <a:solidFill>
                  <a:srgbClr val="C00000"/>
                </a:solidFill>
              </a:rPr>
              <a:t>৮। অসৎকার্যবাদ বা আরম্ভবাদ কাকে বলে?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772400" cy="3992563"/>
          </a:xfrm>
        </p:spPr>
        <p:txBody>
          <a:bodyPr>
            <a:normAutofit/>
          </a:bodyPr>
          <a:lstStyle/>
          <a:p>
            <a:pPr algn="just"/>
            <a:r>
              <a:rPr lang="bn-IN" sz="3600" b="1" dirty="0" smtClean="0"/>
              <a:t>ন্যায়-বৈশেষিক মতে উৎপত্তির পূর্বে কার্য নিজের উপাদান করণে কোন রূপেই সৎ বা বর্তমান নয়, কিন্তু অসৎ। কারণ ও কার্য দুটি ভিন্ন বস্তু। সুতরাং কার্যদ্রব্য নতুন সৃষ্টি। অর্থাৎ </a:t>
            </a:r>
            <a:r>
              <a:rPr lang="bn-IN" sz="3600" b="1" dirty="0" smtClean="0">
                <a:solidFill>
                  <a:srgbClr val="C00000"/>
                </a:solidFill>
              </a:rPr>
              <a:t>সৎ হতে অসৎ উৎপন্ন হয়</a:t>
            </a:r>
            <a:r>
              <a:rPr lang="bn-IN" sz="3600" b="1" dirty="0" smtClean="0"/>
              <a:t>। এই মতবাদ অসৎকার্যবাদ বা আরম্ভবাদ।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140</TotalTime>
  <Words>469</Words>
  <Application>Microsoft Office PowerPoint</Application>
  <PresentationFormat>On-screen Show (4:3)</PresentationFormat>
  <Paragraphs>37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SAMKHYA PHILOSOPHY সাংখ্য দর্শন</vt:lpstr>
      <vt:lpstr>১।সাংখ্য শব্দের অর্থ কী?</vt:lpstr>
      <vt:lpstr>২।সাংখ্য দর্শনের প্রতিষ্ঠাতা কে?</vt:lpstr>
      <vt:lpstr>৩।সাংখ্য দর্শনে ক’টি প্রমান স্বীকার করা হয় ও কী কী?</vt:lpstr>
      <vt:lpstr>৪।সাংখ্য দর্শণে ক’টি তত্ত্ব স্বীকার করা হয় ও কী কী?</vt:lpstr>
      <vt:lpstr>  ৫।সাংখ্য দর্শনকে দ্বৈতবাদী বলা হয় কেন?</vt:lpstr>
      <vt:lpstr>৬।এমন দুটি আস্তিক দর্শনের নাম লেখ যারা ঈশ্বরের অস্তিত্ব আস্বীকার করে? </vt:lpstr>
      <vt:lpstr>৭।সৎকার্যবাদ কাকে বলে? </vt:lpstr>
      <vt:lpstr>৮। অসৎকার্যবাদ বা আরম্ভবাদ কাকে বলে? </vt:lpstr>
      <vt:lpstr>৯। সৎকার্যবাদের দুটি রূপ কী কী?</vt:lpstr>
      <vt:lpstr>১০। পরিণামবাদ কাকে বলে? </vt:lpstr>
      <vt:lpstr>১১। বিবর্তবাদ কাকে বলে? </vt:lpstr>
      <vt:lpstr>১২।সাংখ্য দর্শণে দুঃখ ক’প্রকার ও কী কী?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SAMKHYA PHILOSOPHY সাংখ্য দর্শন</dc:title>
  <dc:creator>pholo</dc:creator>
  <cp:lastModifiedBy>pholo</cp:lastModifiedBy>
  <cp:revision>32</cp:revision>
  <dcterms:created xsi:type="dcterms:W3CDTF">2019-06-22T06:36:12Z</dcterms:created>
  <dcterms:modified xsi:type="dcterms:W3CDTF">2022-12-21T08:45:16Z</dcterms:modified>
</cp:coreProperties>
</file>